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7" r:id="rId9"/>
    <p:sldId id="265" r:id="rId10"/>
    <p:sldId id="266" r:id="rId11"/>
    <p:sldId id="268" r:id="rId12"/>
    <p:sldId id="263" r:id="rId13"/>
    <p:sldId id="264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034"/>
    <a:srgbClr val="0000FF"/>
    <a:srgbClr val="FF0000"/>
    <a:srgbClr val="3333FF"/>
    <a:srgbClr val="000000"/>
    <a:srgbClr val="335ED3"/>
    <a:srgbClr val="BEBEBE"/>
    <a:srgbClr val="33CC33"/>
    <a:srgbClr val="008000"/>
    <a:srgbClr val="3A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261" autoAdjust="0"/>
  </p:normalViewPr>
  <p:slideViewPr>
    <p:cSldViewPr>
      <p:cViewPr varScale="1">
        <p:scale>
          <a:sx n="62" d="100"/>
          <a:sy n="62" d="100"/>
        </p:scale>
        <p:origin x="-6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-16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FBB7CAA-C2A6-9743-9D05-6802D73F239A}" type="datetime1">
              <a:rPr lang="en-US" altLang="en-US" smtClean="0"/>
              <a:t>11/18/14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4E78DD6-8A4B-4EFD-ABEF-3ADAC669968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94007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9564A84-B112-C44D-B785-C73F6FD8703D}" type="datetime1">
              <a:rPr lang="en-US" altLang="en-US" smtClean="0"/>
              <a:t>11/18/14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2D79F1F-D63A-4E05-8FDF-01DA035031C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35881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3572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Investigate</a:t>
            </a:r>
            <a:r>
              <a:rPr lang="en-US" baseline="0" dirty="0" smtClean="0"/>
              <a:t> the role of homemade cooking through reference searches and user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6683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8654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miriam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5960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249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6843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how often the</a:t>
            </a:r>
            <a:r>
              <a:rPr lang="en-US" baseline="0" dirty="0" smtClean="0"/>
              <a:t> ingredient appears in the recipe, we can visually show how much should be used in the current step and how much is expected to be used in later steps.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7131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Discuss structure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BigOven</a:t>
            </a:r>
            <a:r>
              <a:rPr lang="en-US" baseline="0" dirty="0" smtClean="0"/>
              <a:t> dataset</a:t>
            </a:r>
          </a:p>
          <a:p>
            <a:r>
              <a:rPr lang="en-US" baseline="0" dirty="0" smtClean="0"/>
              <a:t>Preliminary mockup of the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8442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D79F1F-D63A-4E05-8FDF-01DA035031CB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2937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457200" y="1295400"/>
            <a:ext cx="8229600" cy="156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lnSpc>
                <a:spcPts val="4000"/>
              </a:lnSpc>
              <a:spcAft>
                <a:spcPts val="300"/>
              </a:spcAft>
              <a:defRPr sz="4000">
                <a:latin typeface="Calibri" pitchFamily="34" charset="0"/>
                <a:cs typeface="Calibri" pitchFamily="34" charset="0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3"/>
          </p:nvPr>
        </p:nvSpPr>
        <p:spPr bwMode="auto">
          <a:xfrm>
            <a:off x="1371600" y="3505200"/>
            <a:ext cx="64008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>
            <a:lvl1pPr algn="ctr">
              <a:buNone/>
              <a:defRPr sz="2800" baseline="0">
                <a:latin typeface="Calibri" pitchFamily="34" charset="0"/>
                <a:cs typeface="Calibri" pitchFamily="34" charset="0"/>
              </a:defRPr>
            </a:lvl1pPr>
            <a:lvl2pPr algn="ctr">
              <a:buNone/>
              <a:defRPr/>
            </a:lvl2pPr>
            <a:lvl3pPr algn="ctr">
              <a:buNone/>
              <a:defRPr/>
            </a:lvl3pPr>
            <a:lvl4pPr algn="ctr">
              <a:buNone/>
              <a:defRPr/>
            </a:lvl4pPr>
            <a:lvl5pPr algn="ctr">
              <a:buNone/>
              <a:defRPr/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3123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SzPct val="87000"/>
              <a:defRPr/>
            </a:lvl1pPr>
            <a:lvl2pPr marL="800100" indent="-342900">
              <a:buSzPct val="91000"/>
              <a:defRPr/>
            </a:lvl2pPr>
            <a:lvl3pPr marL="1090613" indent="-290513">
              <a:defRPr/>
            </a:lvl3pPr>
            <a:lvl4pPr marL="1319213" indent="-228600">
              <a:buSzPct val="87000"/>
              <a:defRPr/>
            </a:lvl4pPr>
            <a:lvl5pPr marL="1547813" indent="-228600">
              <a:buSzPct val="87000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40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24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48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2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56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7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155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347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0"/>
            <a:ext cx="86868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28600" y="1066800"/>
            <a:ext cx="86868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US" altLang="en-US" dirty="0" smtClean="0"/>
          </a:p>
        </p:txBody>
      </p:sp>
      <p:cxnSp>
        <p:nvCxnSpPr>
          <p:cNvPr id="19" name="Straight Connector 12"/>
          <p:cNvCxnSpPr>
            <a:cxnSpLocks noChangeShapeType="1"/>
          </p:cNvCxnSpPr>
          <p:nvPr/>
        </p:nvCxnSpPr>
        <p:spPr bwMode="auto">
          <a:xfrm>
            <a:off x="0" y="950913"/>
            <a:ext cx="9144000" cy="0"/>
          </a:xfrm>
          <a:prstGeom prst="line">
            <a:avLst/>
          </a:prstGeom>
          <a:noFill/>
          <a:ln w="22225" algn="ctr">
            <a:solidFill>
              <a:srgbClr val="A41034"/>
            </a:solidFill>
            <a:round/>
            <a:headEnd type="none" w="sm" len="sm"/>
            <a:tailEnd type="none" w="sm" len="sm"/>
          </a:ln>
        </p:spPr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86800" y="64928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442F150-E858-0D44-8184-BC56B78C76A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404813" indent="-404813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7713" indent="-342900" algn="l" rtl="0" eaLnBrk="1" fontAlgn="base" hangingPunct="1">
        <a:spcBef>
          <a:spcPct val="20000"/>
        </a:spcBef>
        <a:spcAft>
          <a:spcPct val="0"/>
        </a:spcAft>
        <a:buFont typeface="Calibri" pitchFamily="34" charset="0"/>
        <a:buChar char="─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80988" algn="l" rtl="0" eaLnBrk="1" fontAlgn="base" hangingPunct="1">
        <a:spcBef>
          <a:spcPct val="20000"/>
        </a:spcBef>
        <a:spcAft>
          <a:spcPct val="0"/>
        </a:spcAft>
        <a:buSzPct val="69000"/>
        <a:buFont typeface="Wingdings" panose="05000000000000000000" pitchFamily="2" charset="2"/>
        <a:buChar char="Ø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2573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ü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>
          <a:xfrm>
            <a:off x="457200" y="1295400"/>
            <a:ext cx="8229600" cy="2133600"/>
          </a:xfrm>
          <a:ln/>
        </p:spPr>
        <p:txBody>
          <a:bodyPr/>
          <a:lstStyle/>
          <a:p>
            <a:r>
              <a:rPr lang="en-US" altLang="en-US" sz="3400" b="1" dirty="0" smtClean="0"/>
              <a:t>OMNOMNOM: Machine-Assisted Cooking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81000" y="4419600"/>
            <a:ext cx="8382000" cy="1295400"/>
          </a:xfrm>
          <a:ln/>
        </p:spPr>
        <p:txBody>
          <a:bodyPr>
            <a:normAutofit/>
          </a:bodyPr>
          <a:lstStyle/>
          <a:p>
            <a:pPr marL="396875" lvl="0" indent="-396875">
              <a:buSzPct val="91000"/>
            </a:pPr>
            <a:r>
              <a:rPr lang="en-US" altLang="en-US" dirty="0">
                <a:solidFill>
                  <a:prstClr val="black"/>
                </a:solidFill>
              </a:rPr>
              <a:t>Miriam Cha, Michelle Deng, and </a:t>
            </a:r>
            <a:r>
              <a:rPr lang="en-US" altLang="en-US" dirty="0" err="1">
                <a:solidFill>
                  <a:prstClr val="black"/>
                </a:solidFill>
              </a:rPr>
              <a:t>Melih</a:t>
            </a:r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 err="1" smtClean="0">
                <a:solidFill>
                  <a:prstClr val="black"/>
                </a:solidFill>
              </a:rPr>
              <a:t>Elibol</a:t>
            </a:r>
            <a:endParaRPr lang="en-US" altLang="en-US" dirty="0">
              <a:solidFill>
                <a:prstClr val="black"/>
              </a:solidFill>
            </a:endParaRP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3430317"/>
            <a:ext cx="642216" cy="760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 dirty="0" smtClean="0"/>
              <a:t>Study: Subject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3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item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Among these challenges, we want to focus on</a:t>
            </a:r>
          </a:p>
          <a:p>
            <a:pPr marL="971550" lvl="1" indent="-514350">
              <a:buAutoNum type="arabicParenR"/>
            </a:pPr>
            <a:r>
              <a:rPr lang="en-US" dirty="0" smtClean="0"/>
              <a:t>Curating a recipe</a:t>
            </a:r>
          </a:p>
          <a:p>
            <a:pPr marL="971550" lvl="1" indent="-514350">
              <a:buAutoNum type="arabicParenR"/>
            </a:pPr>
            <a:r>
              <a:rPr lang="en-US" dirty="0" smtClean="0"/>
              <a:t>Keeping </a:t>
            </a:r>
            <a:r>
              <a:rPr lang="en-US" dirty="0"/>
              <a:t>t</a:t>
            </a:r>
            <a:r>
              <a:rPr lang="en-US" dirty="0" smtClean="0"/>
              <a:t>rack of ingredients</a:t>
            </a:r>
          </a:p>
          <a:p>
            <a:pPr lvl="2" indent="-342900">
              <a:buFontTx/>
              <a:buChar char="-"/>
            </a:pPr>
            <a:r>
              <a:rPr lang="en-US" dirty="0" smtClean="0"/>
              <a:t>Show all ingredients</a:t>
            </a:r>
          </a:p>
          <a:p>
            <a:pPr lvl="2" indent="-342900">
              <a:buFontTx/>
              <a:buChar char="-"/>
            </a:pPr>
            <a:r>
              <a:rPr lang="en-US" dirty="0" smtClean="0"/>
              <a:t>Show ingredients used in the current step</a:t>
            </a:r>
          </a:p>
          <a:p>
            <a:pPr lvl="2" indent="-342900">
              <a:buFontTx/>
              <a:buChar char="-"/>
            </a:pPr>
            <a:r>
              <a:rPr lang="en-US" dirty="0" smtClean="0"/>
              <a:t>Keep track of a rough estimate of ingredient portion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97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BigOven</a:t>
            </a:r>
            <a:r>
              <a:rPr lang="en-US" dirty="0" smtClean="0"/>
              <a:t> API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96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Finish building an initial system prototype</a:t>
            </a:r>
          </a:p>
          <a:p>
            <a:r>
              <a:rPr lang="en-US" dirty="0" smtClean="0"/>
              <a:t>Based on the initial system prototype, perform another round of user study</a:t>
            </a:r>
          </a:p>
          <a:p>
            <a:r>
              <a:rPr lang="en-US" dirty="0" smtClean="0"/>
              <a:t>Get feedback from users</a:t>
            </a:r>
          </a:p>
          <a:p>
            <a:r>
              <a:rPr lang="en-US" dirty="0" smtClean="0"/>
              <a:t>Iteratively improve the design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54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Motivations</a:t>
            </a:r>
          </a:p>
          <a:p>
            <a:r>
              <a:rPr lang="en-US" dirty="0" smtClean="0"/>
              <a:t>Objectives</a:t>
            </a:r>
          </a:p>
          <a:p>
            <a:r>
              <a:rPr lang="en-US" dirty="0" smtClean="0"/>
              <a:t>Preliminary Results</a:t>
            </a:r>
          </a:p>
          <a:p>
            <a:pPr lvl="1"/>
            <a:r>
              <a:rPr lang="en-US" dirty="0"/>
              <a:t>Paper </a:t>
            </a:r>
            <a:r>
              <a:rPr lang="en-US" dirty="0" smtClean="0"/>
              <a:t>Prototype</a:t>
            </a:r>
          </a:p>
          <a:p>
            <a:pPr lvl="1"/>
            <a:r>
              <a:rPr lang="en-US" dirty="0" smtClean="0"/>
              <a:t>User Study</a:t>
            </a:r>
          </a:p>
          <a:p>
            <a:pPr lvl="1"/>
            <a:r>
              <a:rPr lang="en-US" dirty="0" smtClean="0"/>
              <a:t>System </a:t>
            </a:r>
          </a:p>
          <a:p>
            <a:r>
              <a:rPr lang="en-US" dirty="0" smtClean="0"/>
              <a:t>Next Steps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211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Cooking is one of the essential human skills </a:t>
            </a:r>
          </a:p>
          <a:p>
            <a:r>
              <a:rPr lang="en-US" dirty="0" smtClean="0"/>
              <a:t>Compared to prepackaged and most restaurant meals, homemade meals are healthier, economical, and give more control </a:t>
            </a:r>
          </a:p>
          <a:p>
            <a:r>
              <a:rPr lang="en-US" dirty="0" smtClean="0"/>
              <a:t>Unfortunately, frequency of home cooking for younger generation has significantly decreased</a:t>
            </a:r>
          </a:p>
          <a:p>
            <a:pPr lvl="1"/>
            <a:r>
              <a:rPr lang="en-US" dirty="0" smtClean="0"/>
              <a:t>Perceived to be too stressful and time-consuming, therefore not worthy of the trouble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Can we bring back old fashioned homemade meals?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873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nvestigate the role of homemade meal</a:t>
            </a:r>
          </a:p>
          <a:p>
            <a:r>
              <a:rPr lang="en-US" dirty="0" smtClean="0"/>
              <a:t>Present our experiences seeking to develop a machine assisted cooking interface for novice cooks</a:t>
            </a:r>
          </a:p>
          <a:p>
            <a:r>
              <a:rPr lang="en-US" dirty="0" smtClean="0"/>
              <a:t>Our interface focuses on reducing cognitive load by:</a:t>
            </a:r>
          </a:p>
          <a:p>
            <a:pPr lvl="1"/>
            <a:r>
              <a:rPr lang="en-US" dirty="0" smtClean="0"/>
              <a:t>Providing a user friendly </a:t>
            </a:r>
            <a:r>
              <a:rPr lang="en-US" dirty="0" err="1" smtClean="0"/>
              <a:t>curation</a:t>
            </a:r>
            <a:r>
              <a:rPr lang="en-US" dirty="0" smtClean="0"/>
              <a:t> of a recipe</a:t>
            </a:r>
          </a:p>
          <a:p>
            <a:pPr lvl="1"/>
            <a:r>
              <a:rPr lang="en-US" dirty="0" smtClean="0"/>
              <a:t>Keeping track of ingredients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343400"/>
            <a:ext cx="2984500" cy="22263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629" y="4343400"/>
            <a:ext cx="3646171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17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Designed initial paper prototypes</a:t>
            </a:r>
          </a:p>
          <a:p>
            <a:r>
              <a:rPr lang="en-US" dirty="0" smtClean="0"/>
              <a:t>Conducted user studies to analyze challenges in novice cooks</a:t>
            </a:r>
          </a:p>
          <a:p>
            <a:r>
              <a:rPr lang="en-US" dirty="0" smtClean="0"/>
              <a:t>Identified common challenges</a:t>
            </a:r>
          </a:p>
          <a:p>
            <a:r>
              <a:rPr lang="en-US" dirty="0" smtClean="0"/>
              <a:t>Started building a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91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Paper Prototypes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371600"/>
            <a:ext cx="4724400" cy="472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1143000"/>
            <a:ext cx="40005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528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5029200" cy="5334000"/>
          </a:xfrm>
        </p:spPr>
        <p:txBody>
          <a:bodyPr/>
          <a:lstStyle/>
          <a:p>
            <a:r>
              <a:rPr lang="en-US" dirty="0" smtClean="0"/>
              <a:t>Observed three subjects </a:t>
            </a:r>
          </a:p>
          <a:p>
            <a:r>
              <a:rPr lang="en-US" dirty="0" smtClean="0"/>
              <a:t>Each subject is asked to cook a dish that he/she has never made before</a:t>
            </a:r>
          </a:p>
          <a:p>
            <a:endParaRPr lang="en-US" dirty="0"/>
          </a:p>
          <a:p>
            <a:r>
              <a:rPr lang="en-US" dirty="0" smtClean="0"/>
              <a:t>Asked subjects to narratively describe the process they are taking</a:t>
            </a:r>
          </a:p>
          <a:p>
            <a:r>
              <a:rPr lang="en-US" dirty="0" smtClean="0"/>
              <a:t>Took notes on their behaviors and surroundings while cooking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143000"/>
            <a:ext cx="3200400" cy="2400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300" y="3733800"/>
            <a:ext cx="2197100" cy="29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196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 dirty="0" smtClean="0"/>
              <a:t>Study: Subject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Subject 1 had very little experience in cooking</a:t>
            </a:r>
          </a:p>
          <a:p>
            <a:pPr lvl="1"/>
            <a:r>
              <a:rPr lang="en-US" dirty="0" smtClean="0"/>
              <a:t>Primary source of meal is delivery or prepackaged food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Key observations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ut all ingredients out and measured ingredients accurately </a:t>
            </a:r>
            <a:r>
              <a:rPr lang="en-US" i="1" dirty="0" smtClean="0"/>
              <a:t>in the beginning </a:t>
            </a:r>
            <a:r>
              <a:rPr lang="en-US" dirty="0" smtClean="0"/>
              <a:t>but roughly estimated using mugs and bowls </a:t>
            </a:r>
            <a:r>
              <a:rPr lang="en-US" i="1" dirty="0" smtClean="0"/>
              <a:t>while cooking </a:t>
            </a:r>
          </a:p>
          <a:p>
            <a:pPr lvl="1"/>
            <a:r>
              <a:rPr lang="en-US" dirty="0" smtClean="0"/>
              <a:t>Unsure of cutting shapes </a:t>
            </a:r>
          </a:p>
          <a:p>
            <a:pPr lvl="2"/>
            <a:r>
              <a:rPr lang="en-US" dirty="0" smtClean="0"/>
              <a:t>Used resulting images to decide on a shape</a:t>
            </a:r>
          </a:p>
          <a:p>
            <a:pPr lvl="1"/>
            <a:r>
              <a:rPr lang="en-US" dirty="0" smtClean="0"/>
              <a:t>Constantly looked at the recipe (&gt; 20 times)</a:t>
            </a:r>
          </a:p>
          <a:p>
            <a:pPr lvl="2"/>
            <a:r>
              <a:rPr lang="en-US" dirty="0"/>
              <a:t>Missed a </a:t>
            </a:r>
            <a:r>
              <a:rPr lang="en-US" dirty="0" smtClean="0"/>
              <a:t>step</a:t>
            </a:r>
          </a:p>
          <a:p>
            <a:pPr lvl="2"/>
            <a:r>
              <a:rPr lang="en-US" dirty="0" smtClean="0"/>
              <a:t>“I have to constantly read over the paragraphs to see what step I am currently on”</a:t>
            </a:r>
          </a:p>
          <a:p>
            <a:pPr lvl="1"/>
            <a:r>
              <a:rPr lang="en-US" dirty="0" smtClean="0"/>
              <a:t>Did not look ahead and mistakenly used up all ingredients when some were needed again in later steps</a:t>
            </a:r>
          </a:p>
          <a:p>
            <a:pPr lvl="2"/>
            <a:r>
              <a:rPr lang="en-US" dirty="0"/>
              <a:t>“My assumption is, unless it’s specifically stated to save some for later, put all ingredients in</a:t>
            </a:r>
            <a:r>
              <a:rPr lang="en-US" dirty="0" smtClean="0"/>
              <a:t>”; “It would have been helpful if recipe is structured in a form that is easier to see what ingredients are coming ahead” </a:t>
            </a:r>
          </a:p>
          <a:p>
            <a:pPr lvl="1"/>
            <a:r>
              <a:rPr lang="en-US" dirty="0" smtClean="0"/>
              <a:t>Multitasking: checking pasta boiling while preparing sauce</a:t>
            </a:r>
          </a:p>
          <a:p>
            <a:pPr lvl="1"/>
            <a:r>
              <a:rPr lang="en-US" dirty="0" smtClean="0"/>
              <a:t>Brought heated frying pan to other side of kitchen to read recipe</a:t>
            </a:r>
          </a:p>
          <a:p>
            <a:pPr lvl="1"/>
            <a:r>
              <a:rPr lang="en-US" dirty="0" smtClean="0"/>
              <a:t>All ingredients (including the ones that were no longer needed) were kept open and outside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68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</a:t>
            </a:r>
            <a:r>
              <a:rPr lang="en-US" dirty="0" smtClean="0"/>
              <a:t>Study: Subject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442F150-E858-0D44-8184-BC56B78C76A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03136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905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10825</TotalTime>
  <Words>548</Words>
  <Application>Microsoft Macintosh PowerPoint</Application>
  <PresentationFormat>On-screen Show (4:3)</PresentationFormat>
  <Paragraphs>98</Paragraphs>
  <Slides>13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Presentation3</vt:lpstr>
      <vt:lpstr>OMNOMNOM: Machine-Assisted Cooking</vt:lpstr>
      <vt:lpstr>Outline</vt:lpstr>
      <vt:lpstr>Motivations</vt:lpstr>
      <vt:lpstr>Objectives</vt:lpstr>
      <vt:lpstr>Preliminary Results</vt:lpstr>
      <vt:lpstr>Initial Paper Prototypes</vt:lpstr>
      <vt:lpstr>User Study</vt:lpstr>
      <vt:lpstr>User Study: Subject 1</vt:lpstr>
      <vt:lpstr>User Study: Subject 2</vt:lpstr>
      <vt:lpstr>User Study: Subject 3</vt:lpstr>
      <vt:lpstr>Common Challenges</vt:lpstr>
      <vt:lpstr>System Design</vt:lpstr>
      <vt:lpstr>Next Steps</vt:lpstr>
    </vt:vector>
  </TitlesOfParts>
  <Company>MIT Lincoln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Machine Learning</dc:title>
  <dc:creator>Authorized User</dc:creator>
  <cp:lastModifiedBy>Miriam</cp:lastModifiedBy>
  <cp:revision>1995</cp:revision>
  <dcterms:created xsi:type="dcterms:W3CDTF">2014-08-01T14:38:45Z</dcterms:created>
  <dcterms:modified xsi:type="dcterms:W3CDTF">2014-11-19T04:02:21Z</dcterms:modified>
</cp:coreProperties>
</file>

<file path=docProps/thumbnail.jpeg>
</file>